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7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67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1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1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3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59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1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5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9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06E26-0E47-47BC-8778-F33163586519}" type="datetimeFigureOut">
              <a:rPr lang="zh-CN" altLang="en-US" smtClean="0"/>
              <a:t>2024/6/14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CF596-E4D3-48A9-BA15-CFFE220744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g"/><Relationship Id="rId5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4A92D-5E29-20B4-A72D-FF8198AEF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542" y="2888978"/>
            <a:ext cx="10648558" cy="18739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Kangwei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Fei Wang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1#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Bo Qian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Han Ding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7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Jinsong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Xing Wei</a:t>
            </a:r>
            <a:r>
              <a:rPr lang="en-US" altLang="zh-CN" sz="27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 Xi’an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Jiaotong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University, Xi’an 710049, China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2: Zhejiang University, Hangzhou 310058, China  </a:t>
            </a:r>
            <a:b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yankangwei,qb90531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@stu.xjtu.edu.cn,</a:t>
            </a:r>
            <a:b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feynmanw,dinghan,weixing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@xjtu.edu.cn, hanjinsong@zju.edu.cn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E313E5F-07FC-FF04-10D5-5A42793DD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380823" y="4762930"/>
            <a:ext cx="3048000" cy="171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9DB697-7B71-4A63-9B73-FA40B0C6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4" y="58271"/>
            <a:ext cx="3184849" cy="132915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F8708-66E4-447A-B3E5-F1B6A24B7C82}"/>
              </a:ext>
            </a:extLst>
          </p:cNvPr>
          <p:cNvGrpSpPr/>
          <p:nvPr/>
        </p:nvGrpSpPr>
        <p:grpSpPr>
          <a:xfrm>
            <a:off x="2275153" y="5230892"/>
            <a:ext cx="7169335" cy="995956"/>
            <a:chOff x="1777312" y="5250499"/>
            <a:chExt cx="7169335" cy="99595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6EFD58-6B9B-B068-5D27-A28E2002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4942" y="5250499"/>
              <a:ext cx="3351705" cy="99595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515ABB-A56C-43EF-AEF2-95E9946F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7312" y="5263717"/>
              <a:ext cx="3620277" cy="969519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2308E67-4AF2-4696-928C-EECC8A0E22B2}"/>
              </a:ext>
            </a:extLst>
          </p:cNvPr>
          <p:cNvSpPr/>
          <p:nvPr/>
        </p:nvSpPr>
        <p:spPr>
          <a:xfrm>
            <a:off x="872412" y="1531983"/>
            <a:ext cx="10447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3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3D: End-to-End Multi-Person 3D Pose Estimation with Wi-Fi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65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1"/>
    </mc:Choice>
    <mc:Fallback xmlns="">
      <p:transition spd="slow" advTm="2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4A92D-5E29-20B4-A72D-FF8198AEF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75" y="1892129"/>
            <a:ext cx="2070008" cy="556985"/>
          </a:xfrm>
        </p:spPr>
        <p:txBody>
          <a:bodyPr>
            <a:normAutofit fontScale="90000"/>
          </a:bodyPr>
          <a:lstStyle/>
          <a:p>
            <a:pPr defTabSz="457200"/>
            <a:b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THANKS!</a:t>
            </a:r>
            <a:endParaRPr lang="zh-CN" alt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EECF6-D712-98D9-B0D7-A1B740F24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08" y="1725391"/>
            <a:ext cx="2143125" cy="214312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5EEA4A6-6053-B9D8-503E-06BB3BE5B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683430" y="4972461"/>
            <a:ext cx="3048000" cy="1714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F7CB5A-AC85-468D-A195-B9A4BB25B7C7}"/>
              </a:ext>
            </a:extLst>
          </p:cNvPr>
          <p:cNvSpPr/>
          <p:nvPr/>
        </p:nvSpPr>
        <p:spPr>
          <a:xfrm>
            <a:off x="3657810" y="2536943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Code -&gt; 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3FF381-CCF2-468F-8611-1A4E44678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334" y="3769654"/>
            <a:ext cx="3912872" cy="163298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3424B-974D-41A1-8132-8AF286E6DFD3}"/>
              </a:ext>
            </a:extLst>
          </p:cNvPr>
          <p:cNvGrpSpPr/>
          <p:nvPr/>
        </p:nvGrpSpPr>
        <p:grpSpPr>
          <a:xfrm>
            <a:off x="71384" y="171357"/>
            <a:ext cx="4908479" cy="681880"/>
            <a:chOff x="1777312" y="5250499"/>
            <a:chExt cx="7169335" cy="99595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3DDC36-BCFD-41D6-B7FF-F2E572EB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4942" y="5250499"/>
              <a:ext cx="3351705" cy="99595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2AFFCD0-D0C0-4346-910F-8DC43018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312" y="5263717"/>
              <a:ext cx="3620277" cy="969519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896649-A9AB-4AD7-805F-9704BD6829F4}"/>
              </a:ext>
            </a:extLst>
          </p:cNvPr>
          <p:cNvSpPr/>
          <p:nvPr/>
        </p:nvSpPr>
        <p:spPr>
          <a:xfrm rot="20168245">
            <a:off x="8460274" y="3153171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kwyan1998@gmail.com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4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9"/>
    </mc:Choice>
    <mc:Fallback xmlns="">
      <p:transition spd="slow" advTm="1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48980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17FBDC-A176-4A70-AC51-4F50252179B1}"/>
              </a:ext>
            </a:extLst>
          </p:cNvPr>
          <p:cNvGrpSpPr/>
          <p:nvPr/>
        </p:nvGrpSpPr>
        <p:grpSpPr>
          <a:xfrm>
            <a:off x="354920" y="4027691"/>
            <a:ext cx="11667230" cy="2600999"/>
            <a:chOff x="333170" y="4117394"/>
            <a:chExt cx="11412680" cy="25442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4E8837-04D8-1F06-D743-B3EA681B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59" y="4180827"/>
              <a:ext cx="4036026" cy="2147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20AF1E-70D2-5B99-C995-DA8236CE8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614" y="4180827"/>
              <a:ext cx="2543643" cy="22538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EC9ED5-833F-56DF-F5A6-CD0BEC81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37" y="4117394"/>
              <a:ext cx="3757914" cy="227399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2EACCD-7CE6-A4F3-CE47-9F7BDED5274B}"/>
                </a:ext>
              </a:extLst>
            </p:cNvPr>
            <p:cNvSpPr txBox="1"/>
            <p:nvPr/>
          </p:nvSpPr>
          <p:spPr>
            <a:xfrm>
              <a:off x="5463030" y="6323090"/>
              <a:ext cx="2939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WiPose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MobiCom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 2020)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A633CD5-A061-8293-4370-5F310D714710}"/>
                </a:ext>
              </a:extLst>
            </p:cNvPr>
            <p:cNvSpPr txBox="1"/>
            <p:nvPr/>
          </p:nvSpPr>
          <p:spPr>
            <a:xfrm>
              <a:off x="8669758" y="6323091"/>
              <a:ext cx="3076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GoPose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(Ubicomp 2022)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263B141-F066-7E81-1AB5-E99F545321D3}"/>
                </a:ext>
              </a:extLst>
            </p:cNvPr>
            <p:cNvSpPr txBox="1"/>
            <p:nvPr/>
          </p:nvSpPr>
          <p:spPr>
            <a:xfrm>
              <a:off x="333170" y="6323091"/>
              <a:ext cx="4087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Person-in-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WiFi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ICCV  2019)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A141DA17-8842-E599-8936-15DCD82ED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8738096" y="2335223"/>
            <a:ext cx="3048000" cy="1714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774E8F-A0C5-4840-BA18-CA860C1EF6AC}"/>
              </a:ext>
            </a:extLst>
          </p:cNvPr>
          <p:cNvSpPr/>
          <p:nvPr/>
        </p:nvSpPr>
        <p:spPr>
          <a:xfrm>
            <a:off x="231945" y="776039"/>
            <a:ext cx="676038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Human-computer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Action recognition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Wi-Fi based Pose Estimation: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concern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Working in occlusion and darkness environment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ICCV  2019)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,2D multi-person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WiPose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2020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), 3D single-person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GoPose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(Ubicomp 2022), 3D single-person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Multi-person 3D Pose -&gt; Our Person-in-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DC93F5-7E16-4AC2-9F4A-B7C9F1B4A842}"/>
              </a:ext>
            </a:extLst>
          </p:cNvPr>
          <p:cNvGrpSpPr/>
          <p:nvPr/>
        </p:nvGrpSpPr>
        <p:grpSpPr>
          <a:xfrm>
            <a:off x="7470933" y="487758"/>
            <a:ext cx="3841730" cy="3484156"/>
            <a:chOff x="203125" y="3733394"/>
            <a:chExt cx="3146470" cy="285360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23A9942-E413-4E04-8B17-10F0A44D0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73"/>
            <a:stretch/>
          </p:blipFill>
          <p:spPr>
            <a:xfrm>
              <a:off x="331506" y="4449788"/>
              <a:ext cx="2924286" cy="1822109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2C207C9-6AD3-4A2B-BC33-06390508FBEE}"/>
                </a:ext>
              </a:extLst>
            </p:cNvPr>
            <p:cNvSpPr/>
            <p:nvPr/>
          </p:nvSpPr>
          <p:spPr>
            <a:xfrm>
              <a:off x="495987" y="6164208"/>
              <a:ext cx="2853608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75B71D5-29AD-401C-A8E6-ACD0902045D9}"/>
                </a:ext>
              </a:extLst>
            </p:cNvPr>
            <p:cNvSpPr/>
            <p:nvPr/>
          </p:nvSpPr>
          <p:spPr>
            <a:xfrm rot="5400000">
              <a:off x="-1077248" y="5013767"/>
              <a:ext cx="2853608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7AFC5E0-B593-471B-AE80-DE4E7ACF41AB}"/>
                </a:ext>
              </a:extLst>
            </p:cNvPr>
            <p:cNvSpPr/>
            <p:nvPr/>
          </p:nvSpPr>
          <p:spPr>
            <a:xfrm>
              <a:off x="1762629" y="6012030"/>
              <a:ext cx="254791" cy="2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6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67"/>
    </mc:Choice>
    <mc:Fallback xmlns="">
      <p:transition spd="slow" advTm="45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3DEFA-CF0C-09F5-7E3D-6743FDDADD04}"/>
              </a:ext>
            </a:extLst>
          </p:cNvPr>
          <p:cNvSpPr txBox="1"/>
          <p:nvPr/>
        </p:nvSpPr>
        <p:spPr>
          <a:xfrm>
            <a:off x="765878" y="2086339"/>
            <a:ext cx="10025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3DFBF-54E5-A162-B6B7-7D4FBF02A253}"/>
              </a:ext>
            </a:extLst>
          </p:cNvPr>
          <p:cNvSpPr txBox="1"/>
          <p:nvPr/>
        </p:nvSpPr>
        <p:spPr>
          <a:xfrm>
            <a:off x="587873" y="1368712"/>
            <a:ext cx="10150444" cy="336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propose 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Person-in-</a:t>
            </a:r>
            <a:r>
              <a:rPr lang="en-US" altLang="zh-CN" sz="20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achieve multi-person 3D pose estimation with Wi-Fi. Our work mainly includes the following contributions: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introduce Person-in-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3D, a pioneering system designed for estimating multi-person 3D poses using Wi-Fi signals, marking a first in this area.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develop the Wi-Fi Pose Transformer, an innovative algorithm that converts Wi-Fi signals into multi-person 3D poses in an end-to-end manner. </a:t>
            </a:r>
          </a:p>
          <a:p>
            <a:pPr marL="914400" lvl="1" indent="-457200">
              <a:lnSpc>
                <a:spcPct val="125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comprehensively evaluate Person-in-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 in our self-collected dataset, over 97,000 samples. Our dataset is ethically cleared for public release.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8" name="音频 27">
            <a:hlinkClick r:id="" action="ppaction://media"/>
            <a:extLst>
              <a:ext uri="{FF2B5EF4-FFF2-40B4-BE49-F238E27FC236}">
                <a16:creationId xmlns:a16="http://schemas.microsoft.com/office/drawing/2014/main" id="{0E8BD255-E0BD-275A-A466-B56884A33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4CBE89-E1C1-4F3E-A498-E14664AD4087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3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8"/>
    </mc:Choice>
    <mc:Fallback xmlns="">
      <p:transition spd="slow" advTm="5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0AB4D2-EE3A-CB88-5ADF-737640424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8" y="915629"/>
            <a:ext cx="6422252" cy="33698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8A4951-38CF-5253-6336-4FF9E7888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45" y="2580548"/>
            <a:ext cx="2178292" cy="17443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588D029-2F8E-8109-A256-465F868F1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27" y="944303"/>
            <a:ext cx="3989335" cy="1540394"/>
          </a:xfrm>
          <a:prstGeom prst="rect">
            <a:avLst/>
          </a:prstGeom>
        </p:spPr>
      </p:pic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9BA8DB9A-3E68-7CC9-5CAF-FB464F3B9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9CCA9-8259-C28F-1F4B-A01D2BF8E1A1}"/>
              </a:ext>
            </a:extLst>
          </p:cNvPr>
          <p:cNvSpPr txBox="1"/>
          <p:nvPr/>
        </p:nvSpPr>
        <p:spPr>
          <a:xfrm>
            <a:off x="356739" y="4461288"/>
            <a:ext cx="6671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recruited 7 volunteers, with heights of 160-177cm and weights of 55-70kg, to perform 8 daily actions in 3 locations.</a:t>
            </a: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76B4D6-E70D-E7DA-5813-2C990D023D13}"/>
              </a:ext>
            </a:extLst>
          </p:cNvPr>
          <p:cNvSpPr txBox="1"/>
          <p:nvPr/>
        </p:nvSpPr>
        <p:spPr>
          <a:xfrm>
            <a:off x="356739" y="5149138"/>
            <a:ext cx="6310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office, a classroom, and a corridor. </a:t>
            </a: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reaching out, raising hands, bending over, stretching, sitting down, lifting legs, standing, and walking. 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491846-7762-F563-AE86-69718E10ED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21" t="980" r="6483" b="-980"/>
          <a:stretch/>
        </p:blipFill>
        <p:spPr>
          <a:xfrm>
            <a:off x="6565138" y="4846813"/>
            <a:ext cx="5626861" cy="1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3"/>
    </mc:Choice>
    <mc:Fallback xmlns="">
      <p:transition spd="slow" advTm="61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2716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61AEF-9826-E8EE-CD61-9B6C9FD3C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77" y="1032330"/>
            <a:ext cx="9424258" cy="3305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5E3809-C20D-7D3E-9648-58BB4BF57EB8}"/>
              </a:ext>
            </a:extLst>
          </p:cNvPr>
          <p:cNvSpPr txBox="1"/>
          <p:nvPr/>
        </p:nvSpPr>
        <p:spPr>
          <a:xfrm>
            <a:off x="311268" y="4483196"/>
            <a:ext cx="11496990" cy="178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Person-in-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 employs a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teacher-student framework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where the Azure Kinect serves as the  supervisory element. </a:t>
            </a: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primary function of the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encoder and decoder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this framework is to generate 3D poses. Subsequently, the refine decoder is tasked with refining these initial outputs. </a:t>
            </a:r>
          </a:p>
          <a:p>
            <a:pPr marL="342900" indent="-342900">
              <a:lnSpc>
                <a:spcPct val="125000"/>
              </a:lnSpc>
              <a:buAutoNum type="arabicParenBoth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Hungarian loss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utilized after the decoder for training and inferring in an end-to-end manner.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framework">
            <a:hlinkClick r:id="" action="ppaction://media"/>
            <a:extLst>
              <a:ext uri="{FF2B5EF4-FFF2-40B4-BE49-F238E27FC236}">
                <a16:creationId xmlns:a16="http://schemas.microsoft.com/office/drawing/2014/main" id="{23F7B86E-45D1-1B74-D144-9A500130A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66825" y="62149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87"/>
    </mc:Choice>
    <mc:Fallback xmlns="">
      <p:transition spd="slow" advTm="6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405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6E0903-F462-AC6D-1F50-5B26CAD9A48D}"/>
                  </a:ext>
                </a:extLst>
              </p:cNvPr>
              <p:cNvSpPr txBox="1"/>
              <p:nvPr/>
            </p:nvSpPr>
            <p:spPr>
              <a:xfrm>
                <a:off x="465072" y="1278269"/>
                <a:ext cx="9119682" cy="936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(1) The loss includes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classification loss and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joint prediction error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𝑘𝑝𝑡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B6E0903-F462-AC6D-1F50-5B26CAD9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1278269"/>
                <a:ext cx="9119682" cy="936475"/>
              </a:xfrm>
              <a:prstGeom prst="rect">
                <a:avLst/>
              </a:prstGeom>
              <a:blipFill>
                <a:blip r:embed="rId6"/>
                <a:stretch>
                  <a:fillRect l="-1003" t="-4575" b="-5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4E1D31-8376-401B-3FEE-63A07BB77AF6}"/>
                  </a:ext>
                </a:extLst>
              </p:cNvPr>
              <p:cNvSpPr txBox="1"/>
              <p:nvPr/>
            </p:nvSpPr>
            <p:spPr>
              <a:xfrm>
                <a:off x="392786" y="2420141"/>
                <a:ext cx="10112945" cy="1731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AutoNum type="arabicParenBoth" startAt="2"/>
                </a:pP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 focal loss function is used as the classification loss to determine the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accuracy of predicting a body as a person.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4E1D31-8376-401B-3FEE-63A07BB77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6" y="2420141"/>
                <a:ext cx="10112945" cy="1731756"/>
              </a:xfrm>
              <a:prstGeom prst="rect">
                <a:avLst/>
              </a:prstGeom>
              <a:blipFill>
                <a:blip r:embed="rId7"/>
                <a:stretch>
                  <a:fillRect l="-784" t="-2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D95CD8-4D74-F0BD-F8E0-562F57201330}"/>
                  </a:ext>
                </a:extLst>
              </p:cNvPr>
              <p:cNvSpPr txBox="1"/>
              <p:nvPr/>
            </p:nvSpPr>
            <p:spPr>
              <a:xfrm>
                <a:off x="465072" y="4357294"/>
                <a:ext cx="10185386" cy="101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(3)  L2 loss function is used to calculate the joint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keypoint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prediction error.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𝑘𝑝𝑡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D95CD8-4D74-F0BD-F8E0-562F57201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4357294"/>
                <a:ext cx="10185386" cy="1012521"/>
              </a:xfrm>
              <a:prstGeom prst="rect">
                <a:avLst/>
              </a:prstGeom>
              <a:blipFill>
                <a:blip r:embed="rId8"/>
                <a:stretch>
                  <a:fillRect l="-898" t="-4217" r="-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44CA399-728D-B6FB-08AC-5F4BC90F8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0"/>
    </mc:Choice>
    <mc:Fallback xmlns="">
      <p:transition spd="slow" advTm="2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C890E9-A0A8-E517-F1F6-603FF1761539}"/>
              </a:ext>
            </a:extLst>
          </p:cNvPr>
          <p:cNvSpPr txBox="1"/>
          <p:nvPr/>
        </p:nvSpPr>
        <p:spPr>
          <a:xfrm>
            <a:off x="231945" y="98131"/>
            <a:ext cx="454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 results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19348-D996-1F1E-360A-8A9EE77D3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6" y="2446848"/>
            <a:ext cx="5755568" cy="4345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AF15DC-F619-CBED-349E-4A525B867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33" y="2643428"/>
            <a:ext cx="5608707" cy="3952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99DA77-52F0-05F0-8CA1-EEC9EF57E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6" y="732350"/>
            <a:ext cx="4909000" cy="1714498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C71CE437-6835-678D-6B76-4BC9FE61B7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99"/>
    </mc:Choice>
    <mc:Fallback xmlns="">
      <p:transition spd="slow" advTm="5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757138-255B-E191-0065-11F86103A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7" y="1526267"/>
            <a:ext cx="10295324" cy="4335101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C147135-2871-8A34-991E-3364399AB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2D4AA-CC3A-A71D-D6E6-CB17715A26DC}"/>
              </a:ext>
            </a:extLst>
          </p:cNvPr>
          <p:cNvSpPr txBox="1"/>
          <p:nvPr/>
        </p:nvSpPr>
        <p:spPr>
          <a:xfrm>
            <a:off x="354958" y="124905"/>
            <a:ext cx="454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 results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0"/>
    </mc:Choice>
    <mc:Fallback xmlns="">
      <p:transition spd="slow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B452D3-2F2B-904B-F96A-54745E8C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37" y="175754"/>
            <a:ext cx="1674956" cy="5339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B03587-1BA6-FAE7-1F94-8C0ADECC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93" y="175754"/>
            <a:ext cx="1674956" cy="4977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CA4AC8-36DE-09D7-4595-53F211156F32}"/>
              </a:ext>
            </a:extLst>
          </p:cNvPr>
          <p:cNvSpPr/>
          <p:nvPr/>
        </p:nvSpPr>
        <p:spPr>
          <a:xfrm>
            <a:off x="157465" y="2883650"/>
            <a:ext cx="307607" cy="184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46AEED-68EA-2308-DFEA-24D9835C9626}"/>
              </a:ext>
            </a:extLst>
          </p:cNvPr>
          <p:cNvSpPr txBox="1"/>
          <p:nvPr/>
        </p:nvSpPr>
        <p:spPr>
          <a:xfrm>
            <a:off x="231945" y="98131"/>
            <a:ext cx="639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 and Discussion 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35F8-1913-E8A8-F228-D4C6D4481870}"/>
              </a:ext>
            </a:extLst>
          </p:cNvPr>
          <p:cNvSpPr txBox="1"/>
          <p:nvPr/>
        </p:nvSpPr>
        <p:spPr>
          <a:xfrm>
            <a:off x="368081" y="1084110"/>
            <a:ext cx="11302032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CMR10"/>
              </a:rPr>
              <a:t>Person-in-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CMR10"/>
              </a:rPr>
              <a:t>WiFi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MR10"/>
              </a:rPr>
              <a:t> 3D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MR10"/>
              </a:rPr>
              <a:t>, a fully end-to-end approach that addresses the multi-person 3D pose estimation task as a set-based prediction problem, elegantly achieved using a Transformer framework. </a:t>
            </a:r>
            <a:endParaRPr lang="en-US" altLang="zh-CN" sz="2400" dirty="0">
              <a:solidFill>
                <a:srgbClr val="000000"/>
              </a:solidFill>
              <a:latin typeface="CMR10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CMR10"/>
              </a:rPr>
              <a:t>Limitations: </a:t>
            </a:r>
            <a:endParaRPr lang="en-US" altLang="zh-CN" sz="2400" b="1" i="0" dirty="0">
              <a:solidFill>
                <a:srgbClr val="000000"/>
              </a:solidFill>
              <a:effectLst/>
              <a:latin typeface="CMR10"/>
            </a:endParaRP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The upper-bound performance of Person-in-</a:t>
            </a:r>
            <a:r>
              <a:rPr lang="en-US" altLang="zh-CN" sz="2400" dirty="0" err="1">
                <a:solidFill>
                  <a:srgbClr val="000000"/>
                </a:solidFill>
                <a:latin typeface="CMR10"/>
              </a:rPr>
              <a:t>WiFi</a:t>
            </a: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3D is severely constrained by the Azure Kinect Body Tracking SDK. </a:t>
            </a:r>
            <a:r>
              <a:rPr lang="en-US" altLang="zh-CN" sz="2400" dirty="0">
                <a:solidFill>
                  <a:srgbClr val="0070C0"/>
                </a:solidFill>
                <a:latin typeface="CMR10"/>
              </a:rPr>
              <a:t>Future work could involve integrating systems such as VICON, IMUs, and optical markers for more accurate annotations.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Person-in-</a:t>
            </a:r>
            <a:r>
              <a:rPr lang="en-US" altLang="zh-CN" sz="2400" dirty="0" err="1">
                <a:solidFill>
                  <a:srgbClr val="000000"/>
                </a:solidFill>
                <a:latin typeface="CMR10"/>
              </a:rPr>
              <a:t>WiFi</a:t>
            </a:r>
            <a:r>
              <a:rPr lang="en-US" altLang="zh-CN" sz="2400" dirty="0">
                <a:solidFill>
                  <a:srgbClr val="000000"/>
                </a:solidFill>
                <a:latin typeface="CMR10"/>
              </a:rPr>
              <a:t> 3D relies on four distributed Wi-Fi transceivers. Accurately adjusting their relative spatial configurations, including positions, elevations, and antenna orientations, across different locations is challenging and necessary for ensuring cross-location generalization. </a:t>
            </a:r>
            <a:r>
              <a:rPr lang="en-US" altLang="zh-CN" sz="2400" dirty="0">
                <a:solidFill>
                  <a:srgbClr val="0070C0"/>
                </a:solidFill>
                <a:latin typeface="CMR10"/>
              </a:rPr>
              <a:t>Future efforts could focus on increasing the tolerance of spatial configurations to improve performance.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endParaRPr lang="en-US" altLang="zh-CN" sz="2400" b="0" i="0" dirty="0">
              <a:solidFill>
                <a:srgbClr val="0070C0"/>
              </a:solidFill>
              <a:effectLst/>
              <a:latin typeface="CMR10"/>
            </a:endParaRPr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3D91F576-996F-0FEF-5C6A-4EC5A2BED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353122" y="5262413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00"/>
    </mc:Choice>
    <mc:Fallback xmlns="">
      <p:transition spd="slow" advTm="8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746</TotalTime>
  <Words>584</Words>
  <Application>Microsoft Office PowerPoint</Application>
  <PresentationFormat>宽屏</PresentationFormat>
  <Paragraphs>50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CMR10</vt:lpstr>
      <vt:lpstr>Arial</vt:lpstr>
      <vt:lpstr>Calibri</vt:lpstr>
      <vt:lpstr>Calibri Light</vt:lpstr>
      <vt:lpstr>Cambria Math</vt:lpstr>
      <vt:lpstr>Wingdings</vt:lpstr>
      <vt:lpstr>Office 主题​​</vt:lpstr>
      <vt:lpstr>  Kangwei Yan1, Fei Wang1# , Bo Qian1, Han Ding1, Jinsong Han2, Xing Wei1   1: Xi’an Jiaotong University, Xi’an 710049, China        2: Zhejiang University, Hangzhou 310058, China   {yankangwei,qb90531}@stu.xjtu.edu.cn, {feynmanw,dinghan,weixing}@xjtu.edu.cn, hanjinsong@zju.edu.cn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Person-in-WiFi 3D: End-to-End Multi-Person 3D Pose Estimation with Wi-Fi Kangwei Yan1, Fei Wang1# , Bo Qian1, Han Ding1, Jinsong Han2, Xing Wei1  1：Xi’an Jiaotong University, Xi’an 710049, China           2：Zhejiang University, Hangzhou 310058, China {yankangwei,qb90531}@stu.xjtu.edu.cn,  {feynmanw,dinghan,weixing}@xjtu.edu.cn, hanjinsong@zju.edu.cn</dc:title>
  <dc:creator>康威 颜</dc:creator>
  <cp:lastModifiedBy>康威 颜</cp:lastModifiedBy>
  <cp:revision>26</cp:revision>
  <dcterms:created xsi:type="dcterms:W3CDTF">2024-05-30T07:09:30Z</dcterms:created>
  <dcterms:modified xsi:type="dcterms:W3CDTF">2024-06-14T13:06:53Z</dcterms:modified>
</cp:coreProperties>
</file>